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1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C9B3A-DAF7-4855-BC71-07F4EF734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559B-5CC1-4F40-985E-F54EDDB638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53C0F-7EB5-48C0-B359-E52A635FE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479CE-0C1D-4EFE-AB7B-81C92DA8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4ABAE-6FB2-4FEE-880E-16ECF02AA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3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21AE1-9F92-4E41-BFCA-7B95078B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9C7D90-0A5B-4A3C-A3A5-833E50FE5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E41B3-DF97-4F2B-B736-774015ED5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2A465-053B-49E8-8130-7BDEDE6F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04A76-5333-45C6-B22F-0DB011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DAB3B3-7E15-4E85-A87A-17251FF387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0E2BC-74CE-4F62-A32B-294F396AF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19334-108C-4F86-B914-290BD65BD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A61FC-B770-4D21-AF21-8BF3345D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25AAF-A0B8-4B37-9551-E15D6858C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6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4BAEE-5C23-4437-BFCF-F9102A0FA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9FE08-843A-49EC-9524-0EBC5D0D6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850AD-4CA0-4586-806F-878578675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54D1A-17B8-40DE-A97F-0030994B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63C5E-BA7C-47C7-8784-001F9ED7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A144A-7532-4814-BB5D-2F749CE74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B6DBE-007E-417A-9FD1-175A21BB5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98900-EEA8-4ACD-84EC-9E76A1CE5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E56A0-4156-4392-B792-B4E34DA0D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1D6FA-3A29-4AC2-AA31-E25847722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2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03286-4402-44A4-B144-FCF4DFA41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59C00-54DE-44C3-A7E9-9BD777A5B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045F4-2252-4500-9C4E-0431C258A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77ADD5-F1A8-4B0C-8A81-EAB117FF2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FCFC0-EFEE-4C03-8FE1-4F65CD315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A9AE97-1DE6-4B9A-9DB3-04B47CDCF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6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77FB9-FB70-495D-BD7B-694BA643B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E374E-F2A7-4AF2-8108-DCC9A9423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090913-6B7A-42B9-8440-253BF26B8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6CDD60-EBD9-4AF2-96CA-C74D59CD8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3A5D88-65BB-4ADC-BAD1-C35F745C9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213EC6-9E24-4043-9547-EF75CF50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286298-BD5D-41BD-BEAB-E5F94C532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BFD9B7-0035-44B6-A8E6-3E97604EB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5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DE9FE-491E-4669-B7F0-4EB210AB3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92D5A-8606-4B2C-8CD9-1276021BB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1FA4A-694A-4897-B6B7-34C694353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D033B-98DB-4424-A0A6-193A84711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3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9DAD6-3833-4A77-A552-964F9D7C3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506FBA-FC27-44F7-AE7F-B8874E72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723010-A8EB-49A8-AD82-A53F852F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33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F0E58-C1CE-4B2D-9A1E-751E54753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0ABB3-2354-48E1-AF69-98A0C0DF4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8F1AF6-AF31-458B-9322-02BF229FA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E7D42-5C7C-4B26-95AB-C9825172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D0949-74BB-41BD-A782-F9390F817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8D8B2-0D3B-4B2E-8831-16613959D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4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6F1AA-CF4C-44A5-9409-734E29E19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A05F7B-DA50-4849-877A-D95357F1F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6CE69-183D-469B-889D-CDF968CB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046F88-1670-4A93-A193-1C4B4E3C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253A94-70C4-4117-98DD-143CDEA15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E5DF4-FFAB-4B12-9A6F-64DA6DB6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8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6B9011-EA64-4542-BB78-C4F089E35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0B9FF-7084-47EC-899A-63EFB27CA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5CB69-5E6A-41E4-BEE2-161653FE60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75DEE-A10C-4051-8C84-55E4632E8AF4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EC8F5-0E1B-4C24-AD7E-E8CDC2144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9E245-A0D8-4F85-A086-4514ED229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34DDA-FD21-4A7F-A227-5AC3D36B4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7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E22F0B09-201B-D420-0FA1-CF1203093CBF}"/>
              </a:ext>
            </a:extLst>
          </p:cNvPr>
          <p:cNvSpPr txBox="1"/>
          <p:nvPr/>
        </p:nvSpPr>
        <p:spPr>
          <a:xfrm>
            <a:off x="299835" y="203200"/>
            <a:ext cx="1776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Ubiquitin</a:t>
            </a:r>
          </a:p>
        </p:txBody>
      </p:sp>
      <p:sp>
        <p:nvSpPr>
          <p:cNvPr id="45" name="AutoShape 2" descr="Sigma-Aldrich">
            <a:extLst>
              <a:ext uri="{FF2B5EF4-FFF2-40B4-BE49-F238E27FC236}">
                <a16:creationId xmlns:a16="http://schemas.microsoft.com/office/drawing/2014/main" id="{A29A4B15-601B-4D1C-6585-83C95889DA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150" y="60325"/>
            <a:ext cx="114300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71C013A-5FB0-BBE9-433B-CDA24BF73E0C}"/>
              </a:ext>
            </a:extLst>
          </p:cNvPr>
          <p:cNvGrpSpPr/>
          <p:nvPr/>
        </p:nvGrpSpPr>
        <p:grpSpPr>
          <a:xfrm>
            <a:off x="-61927" y="999358"/>
            <a:ext cx="6359377" cy="4705500"/>
            <a:chOff x="-61927" y="1304158"/>
            <a:chExt cx="6359377" cy="47055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000000-0008-0000-1B00-000002000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4" t="13321" r="5946" b="14023"/>
            <a:stretch/>
          </p:blipFill>
          <p:spPr>
            <a:xfrm flipH="1">
              <a:off x="402525" y="1634831"/>
              <a:ext cx="5889624" cy="358152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12C530-158F-006E-878F-58C5606269F9}"/>
                </a:ext>
              </a:extLst>
            </p:cNvPr>
            <p:cNvSpPr txBox="1"/>
            <p:nvPr/>
          </p:nvSpPr>
          <p:spPr>
            <a:xfrm>
              <a:off x="2535331" y="1317384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827572-41D3-F77D-85F5-117C829EA927}"/>
                </a:ext>
              </a:extLst>
            </p:cNvPr>
            <p:cNvSpPr txBox="1"/>
            <p:nvPr/>
          </p:nvSpPr>
          <p:spPr>
            <a:xfrm>
              <a:off x="3609993" y="1323800"/>
              <a:ext cx="684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TG</a:t>
              </a:r>
              <a:r>
                <a:rPr lang="en-US" b="1" baseline="30000" dirty="0"/>
                <a:t>AC8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1F6FED-0F83-A6C0-1455-81ED99DF2A10}"/>
                </a:ext>
              </a:extLst>
            </p:cNvPr>
            <p:cNvSpPr txBox="1"/>
            <p:nvPr/>
          </p:nvSpPr>
          <p:spPr>
            <a:xfrm>
              <a:off x="-61926" y="2372247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~260-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B989186-9FB3-B1E3-88A9-E161D003AB50}"/>
                </a:ext>
              </a:extLst>
            </p:cNvPr>
            <p:cNvSpPr txBox="1"/>
            <p:nvPr/>
          </p:nvSpPr>
          <p:spPr>
            <a:xfrm>
              <a:off x="5803105" y="1985808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F69543F-F1AC-F0A5-D3FC-F3468C9C9361}"/>
                </a:ext>
              </a:extLst>
            </p:cNvPr>
            <p:cNvSpPr txBox="1"/>
            <p:nvPr/>
          </p:nvSpPr>
          <p:spPr>
            <a:xfrm>
              <a:off x="5766077" y="2501314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-250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160869-464C-FA45-3574-6AB9C9D056B3}"/>
                </a:ext>
              </a:extLst>
            </p:cNvPr>
            <p:cNvSpPr txBox="1"/>
            <p:nvPr/>
          </p:nvSpPr>
          <p:spPr>
            <a:xfrm>
              <a:off x="4724081" y="1304158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FD619D-CD78-91F6-8A8D-3162C77928D9}"/>
                </a:ext>
              </a:extLst>
            </p:cNvPr>
            <p:cNvSpPr txBox="1"/>
            <p:nvPr/>
          </p:nvSpPr>
          <p:spPr>
            <a:xfrm>
              <a:off x="1328376" y="1323800"/>
              <a:ext cx="684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TG</a:t>
              </a:r>
              <a:r>
                <a:rPr lang="en-US" b="1" baseline="30000" dirty="0"/>
                <a:t>AC8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33B148E-4DA1-4E03-0703-E69FC30EB44E}"/>
                </a:ext>
              </a:extLst>
            </p:cNvPr>
            <p:cNvCxnSpPr>
              <a:cxnSpLocks/>
            </p:cNvCxnSpPr>
            <p:nvPr/>
          </p:nvCxnSpPr>
          <p:spPr>
            <a:xfrm>
              <a:off x="1097239" y="1713475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8300C98-8679-BC5A-94DC-A4D1F0840DE2}"/>
                </a:ext>
              </a:extLst>
            </p:cNvPr>
            <p:cNvSpPr txBox="1"/>
            <p:nvPr/>
          </p:nvSpPr>
          <p:spPr>
            <a:xfrm>
              <a:off x="2145464" y="5442124"/>
              <a:ext cx="295274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200" b="0" i="0">
                  <a:solidFill>
                    <a:srgbClr val="1E1E1E"/>
                  </a:solidFill>
                  <a:effectLst/>
                  <a:latin typeface="Lubalin Medium"/>
                </a:defRPr>
              </a:lvl1pPr>
            </a:lstStyle>
            <a:p>
              <a:r>
                <a:rPr lang="en-US" dirty="0"/>
                <a:t>Anti-Ubiquitin antibody produced in rabbit </a:t>
              </a:r>
            </a:p>
            <a:p>
              <a:r>
                <a:rPr lang="en-US" dirty="0"/>
                <a:t>Sigma-Aldrich SAB1306582 1:1000 dilution 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03D2817-F1F6-E120-45BE-E0F35A8370C7}"/>
                </a:ext>
              </a:extLst>
            </p:cNvPr>
            <p:cNvSpPr/>
            <p:nvPr/>
          </p:nvSpPr>
          <p:spPr>
            <a:xfrm>
              <a:off x="2637254" y="1822373"/>
              <a:ext cx="1427706" cy="335999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0F70519-7F16-B4D0-FFC3-6ABB5A2760B0}"/>
                </a:ext>
              </a:extLst>
            </p:cNvPr>
            <p:cNvCxnSpPr>
              <a:cxnSpLocks/>
            </p:cNvCxnSpPr>
            <p:nvPr/>
          </p:nvCxnSpPr>
          <p:spPr>
            <a:xfrm>
              <a:off x="2298719" y="1725879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1B34F50-DE05-FF3F-1654-9F0F92C79C40}"/>
                </a:ext>
              </a:extLst>
            </p:cNvPr>
            <p:cNvCxnSpPr>
              <a:cxnSpLocks/>
            </p:cNvCxnSpPr>
            <p:nvPr/>
          </p:nvCxnSpPr>
          <p:spPr>
            <a:xfrm>
              <a:off x="3432192" y="1732967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9547398-06C4-8B4D-965C-61F0E75028D0}"/>
                </a:ext>
              </a:extLst>
            </p:cNvPr>
            <p:cNvCxnSpPr>
              <a:cxnSpLocks/>
            </p:cNvCxnSpPr>
            <p:nvPr/>
          </p:nvCxnSpPr>
          <p:spPr>
            <a:xfrm>
              <a:off x="4494055" y="1732967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A9FC7C7-84D8-A9CB-3165-AC61BB5DEECE}"/>
                </a:ext>
              </a:extLst>
            </p:cNvPr>
            <p:cNvSpPr txBox="1"/>
            <p:nvPr/>
          </p:nvSpPr>
          <p:spPr>
            <a:xfrm>
              <a:off x="5766077" y="2761955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-150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3CCE071-FE2C-1028-A509-6877EC40004F}"/>
                </a:ext>
              </a:extLst>
            </p:cNvPr>
            <p:cNvSpPr txBox="1"/>
            <p:nvPr/>
          </p:nvSpPr>
          <p:spPr>
            <a:xfrm>
              <a:off x="5765688" y="3022596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-100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0F9854B-7B6E-197C-1E78-42489258D1E9}"/>
                </a:ext>
              </a:extLst>
            </p:cNvPr>
            <p:cNvSpPr txBox="1"/>
            <p:nvPr/>
          </p:nvSpPr>
          <p:spPr>
            <a:xfrm>
              <a:off x="5435408" y="5342468"/>
              <a:ext cx="8620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900" b="1" i="0">
                  <a:solidFill>
                    <a:srgbClr val="1E1E1E"/>
                  </a:solidFill>
                  <a:effectLst/>
                  <a:latin typeface="Lubalin Medium"/>
                </a:defRPr>
              </a:lvl1pPr>
            </a:lstStyle>
            <a:p>
              <a:r>
                <a:rPr lang="en-US" dirty="0"/>
                <a:t>Rainbow Full Range</a:t>
              </a:r>
            </a:p>
            <a:p>
              <a:r>
                <a:rPr lang="en-US" dirty="0"/>
                <a:t>Protein ladder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E4EC26-AD4E-23E2-CC76-D044204976BD}"/>
                </a:ext>
              </a:extLst>
            </p:cNvPr>
            <p:cNvSpPr txBox="1"/>
            <p:nvPr/>
          </p:nvSpPr>
          <p:spPr>
            <a:xfrm>
              <a:off x="5757338" y="3287095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-76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878F333-2359-DDDF-4939-5137D7236D6B}"/>
                </a:ext>
              </a:extLst>
            </p:cNvPr>
            <p:cNvSpPr txBox="1"/>
            <p:nvPr/>
          </p:nvSpPr>
          <p:spPr>
            <a:xfrm>
              <a:off x="5737436" y="3644796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-52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3621FD-CE17-0D07-0821-D9A282A82619}"/>
                </a:ext>
              </a:extLst>
            </p:cNvPr>
            <p:cNvSpPr txBox="1"/>
            <p:nvPr/>
          </p:nvSpPr>
          <p:spPr>
            <a:xfrm>
              <a:off x="5742056" y="3951937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-38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66C574C-CDE3-41E1-E9A1-645639CC1F86}"/>
                </a:ext>
              </a:extLst>
            </p:cNvPr>
            <p:cNvSpPr txBox="1"/>
            <p:nvPr/>
          </p:nvSpPr>
          <p:spPr>
            <a:xfrm>
              <a:off x="5741113" y="4161124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-31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286FCB-76B6-BC1D-7E14-27418EDAF25A}"/>
                </a:ext>
              </a:extLst>
            </p:cNvPr>
            <p:cNvSpPr txBox="1"/>
            <p:nvPr/>
          </p:nvSpPr>
          <p:spPr>
            <a:xfrm>
              <a:off x="5750778" y="4465996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-24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B2BA519-9613-6701-8153-96BA89B91A75}"/>
                </a:ext>
              </a:extLst>
            </p:cNvPr>
            <p:cNvSpPr txBox="1"/>
            <p:nvPr/>
          </p:nvSpPr>
          <p:spPr>
            <a:xfrm>
              <a:off x="5786339" y="4690109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-17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579814F-575C-429E-802E-1B83DCDDEE6C}"/>
                </a:ext>
              </a:extLst>
            </p:cNvPr>
            <p:cNvSpPr txBox="1"/>
            <p:nvPr/>
          </p:nvSpPr>
          <p:spPr>
            <a:xfrm>
              <a:off x="5804961" y="493118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-12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D762677-B77B-0129-A803-BF2967EF365D}"/>
                </a:ext>
              </a:extLst>
            </p:cNvPr>
            <p:cNvSpPr txBox="1"/>
            <p:nvPr/>
          </p:nvSpPr>
          <p:spPr>
            <a:xfrm>
              <a:off x="732510" y="5224828"/>
              <a:ext cx="1100713" cy="7848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200" b="0" i="0">
                  <a:solidFill>
                    <a:srgbClr val="1E1E1E"/>
                  </a:solidFill>
                  <a:effectLst/>
                  <a:latin typeface="Lubalin Medium"/>
                </a:defRPr>
              </a:lvl1pPr>
            </a:lstStyle>
            <a:p>
              <a:r>
                <a:rPr lang="en-US" sz="900" b="1" dirty="0"/>
                <a:t>B-</a:t>
              </a:r>
            </a:p>
            <a:p>
              <a:r>
                <a:rPr lang="en-US" sz="900" b="1" dirty="0"/>
                <a:t>Spectra Multicolor</a:t>
              </a:r>
            </a:p>
            <a:p>
              <a:r>
                <a:rPr lang="en-US" sz="900" b="1" dirty="0"/>
                <a:t>Broad Range</a:t>
              </a:r>
            </a:p>
            <a:p>
              <a:r>
                <a:rPr lang="en-US" sz="900" b="1" dirty="0"/>
                <a:t>Protein</a:t>
              </a:r>
            </a:p>
            <a:p>
              <a:r>
                <a:rPr lang="en-US" sz="900" b="1" dirty="0"/>
                <a:t>ladder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12C3387-B567-C30A-56CF-AD2DA4303F73}"/>
                </a:ext>
              </a:extLst>
            </p:cNvPr>
            <p:cNvSpPr txBox="1"/>
            <p:nvPr/>
          </p:nvSpPr>
          <p:spPr>
            <a:xfrm>
              <a:off x="232596" y="5237415"/>
              <a:ext cx="9642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900" b="1" i="0">
                  <a:solidFill>
                    <a:srgbClr val="1E1E1E"/>
                  </a:solidFill>
                  <a:effectLst/>
                  <a:latin typeface="Lubalin Medium"/>
                </a:defRPr>
              </a:lvl1pPr>
            </a:lstStyle>
            <a:p>
              <a:r>
                <a:rPr lang="en-US" dirty="0"/>
                <a:t>A-</a:t>
              </a:r>
            </a:p>
            <a:p>
              <a:r>
                <a:rPr lang="en-US" dirty="0"/>
                <a:t>All Blue</a:t>
              </a:r>
            </a:p>
            <a:p>
              <a:r>
                <a:rPr lang="en-US" dirty="0"/>
                <a:t>Protein</a:t>
              </a:r>
            </a:p>
            <a:p>
              <a:r>
                <a:rPr lang="en-US" dirty="0"/>
                <a:t>ladder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FCB8D48-67CA-12C4-F32F-7CABF7E67981}"/>
                </a:ext>
              </a:extLst>
            </p:cNvPr>
            <p:cNvSpPr txBox="1"/>
            <p:nvPr/>
          </p:nvSpPr>
          <p:spPr>
            <a:xfrm>
              <a:off x="590157" y="1990718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/>
                <a:t>KDa</a:t>
              </a:r>
              <a:endParaRPr lang="en-US" sz="1200" b="1" dirty="0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B62DAAE8-9F76-4B03-9723-D2944C740C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525" y="2529915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1FAF4EB-5156-0FF1-E24A-A7DFBD23AA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146" y="2909017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701E8CE4-AF8D-8DDE-2641-989BC1C5EB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4347" y="3224197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0AD507D-4902-3CA4-176B-0D884F3AE6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525" y="3439745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583450B-B1F9-107F-2DAD-8142D8E75A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3014" y="3730216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B671DB9-2B54-37F5-6A22-5B60DA84B1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0337" y="4025964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05E3A7A-8EE7-F7B5-6CD3-9D20867F09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785" y="4228936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00F4F4CE-E875-3A1E-A4C5-ECBE3A282D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5653" y="4494931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554D7D4-DC54-CD1D-2E20-A53C87B31E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3694" y="4919703"/>
              <a:ext cx="40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ABB720C-3964-17C4-258B-BD863C6A30CF}"/>
                </a:ext>
              </a:extLst>
            </p:cNvPr>
            <p:cNvSpPr txBox="1"/>
            <p:nvPr/>
          </p:nvSpPr>
          <p:spPr>
            <a:xfrm>
              <a:off x="-31792" y="2768650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~140-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1D7EEC3-0678-519C-7A29-61D541617D62}"/>
                </a:ext>
              </a:extLst>
            </p:cNvPr>
            <p:cNvSpPr txBox="1"/>
            <p:nvPr/>
          </p:nvSpPr>
          <p:spPr>
            <a:xfrm>
              <a:off x="-61927" y="3075770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~100-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10940F0-B0A5-D532-ADC7-3DC1E645EE8F}"/>
                </a:ext>
              </a:extLst>
            </p:cNvPr>
            <p:cNvSpPr txBox="1"/>
            <p:nvPr/>
          </p:nvSpPr>
          <p:spPr>
            <a:xfrm>
              <a:off x="0" y="328709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~70-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3B245EF-2E05-F911-3051-28224505BC8A}"/>
                </a:ext>
              </a:extLst>
            </p:cNvPr>
            <p:cNvSpPr txBox="1"/>
            <p:nvPr/>
          </p:nvSpPr>
          <p:spPr>
            <a:xfrm>
              <a:off x="0" y="3590241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~50-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C00AB4A-CD67-BFE1-5268-198460B79F18}"/>
                </a:ext>
              </a:extLst>
            </p:cNvPr>
            <p:cNvSpPr txBox="1"/>
            <p:nvPr/>
          </p:nvSpPr>
          <p:spPr>
            <a:xfrm>
              <a:off x="7812" y="3868716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~40-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DB76E2F-FA59-655C-DFC0-08E5AC6121A8}"/>
                </a:ext>
              </a:extLst>
            </p:cNvPr>
            <p:cNvSpPr txBox="1"/>
            <p:nvPr/>
          </p:nvSpPr>
          <p:spPr>
            <a:xfrm>
              <a:off x="14727" y="4079433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~35-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5F5E2C8-5DE3-951E-7005-596AB8CDB60A}"/>
                </a:ext>
              </a:extLst>
            </p:cNvPr>
            <p:cNvSpPr txBox="1"/>
            <p:nvPr/>
          </p:nvSpPr>
          <p:spPr>
            <a:xfrm>
              <a:off x="14727" y="4347620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~25-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439A96A-2BB2-E194-A5B6-3C8AFF9B1E8B}"/>
                </a:ext>
              </a:extLst>
            </p:cNvPr>
            <p:cNvSpPr txBox="1"/>
            <p:nvPr/>
          </p:nvSpPr>
          <p:spPr>
            <a:xfrm>
              <a:off x="-18068" y="476875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~15-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EEC872C-CB8B-7D9C-BAE5-C0FBACD5E7DC}"/>
                </a:ext>
              </a:extLst>
            </p:cNvPr>
            <p:cNvSpPr txBox="1"/>
            <p:nvPr/>
          </p:nvSpPr>
          <p:spPr>
            <a:xfrm>
              <a:off x="263236" y="2309351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250-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763A55-7E9F-0F51-9EC3-9BC8177560F1}"/>
                </a:ext>
              </a:extLst>
            </p:cNvPr>
            <p:cNvSpPr txBox="1"/>
            <p:nvPr/>
          </p:nvSpPr>
          <p:spPr>
            <a:xfrm>
              <a:off x="267770" y="2633495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150-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F461EFE-21E4-1796-02C3-755BBDAEA201}"/>
                </a:ext>
              </a:extLst>
            </p:cNvPr>
            <p:cNvSpPr txBox="1"/>
            <p:nvPr/>
          </p:nvSpPr>
          <p:spPr>
            <a:xfrm>
              <a:off x="278851" y="2947198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100-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82D9FB8-0CD6-8E86-C053-8C37077968D4}"/>
                </a:ext>
              </a:extLst>
            </p:cNvPr>
            <p:cNvSpPr txBox="1"/>
            <p:nvPr/>
          </p:nvSpPr>
          <p:spPr>
            <a:xfrm>
              <a:off x="345857" y="317947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75-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EFCE6AA-7BE6-9E8E-20C6-4426970D58CE}"/>
                </a:ext>
              </a:extLst>
            </p:cNvPr>
            <p:cNvSpPr txBox="1"/>
            <p:nvPr/>
          </p:nvSpPr>
          <p:spPr>
            <a:xfrm>
              <a:off x="348807" y="3534247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50-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857CFBF-0A7E-0E43-E451-F2D722A74CB9}"/>
                </a:ext>
              </a:extLst>
            </p:cNvPr>
            <p:cNvSpPr txBox="1"/>
            <p:nvPr/>
          </p:nvSpPr>
          <p:spPr>
            <a:xfrm>
              <a:off x="350086" y="3811245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37-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9E3172B-FF0F-AAA0-36F0-C32CD2FF36DB}"/>
                </a:ext>
              </a:extLst>
            </p:cNvPr>
            <p:cNvSpPr txBox="1"/>
            <p:nvPr/>
          </p:nvSpPr>
          <p:spPr>
            <a:xfrm>
              <a:off x="286267" y="4265481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25-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88D7979-FAD5-BCFC-55D8-2959C8F3F1E2}"/>
                </a:ext>
              </a:extLst>
            </p:cNvPr>
            <p:cNvSpPr txBox="1"/>
            <p:nvPr/>
          </p:nvSpPr>
          <p:spPr>
            <a:xfrm>
              <a:off x="286267" y="4469234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20-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6C7FBB81-68EB-5BC8-3947-3694CC667D79}"/>
                </a:ext>
              </a:extLst>
            </p:cNvPr>
            <p:cNvSpPr txBox="1"/>
            <p:nvPr/>
          </p:nvSpPr>
          <p:spPr>
            <a:xfrm>
              <a:off x="265847" y="4812379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15-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69DCD61-7A3B-25C0-EEA6-57BEB6B10F66}"/>
                </a:ext>
              </a:extLst>
            </p:cNvPr>
            <p:cNvSpPr txBox="1"/>
            <p:nvPr/>
          </p:nvSpPr>
          <p:spPr>
            <a:xfrm>
              <a:off x="510321" y="4983634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A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99DF1AE-1432-606B-7B07-CF174401EA3D}"/>
                </a:ext>
              </a:extLst>
            </p:cNvPr>
            <p:cNvSpPr txBox="1"/>
            <p:nvPr/>
          </p:nvSpPr>
          <p:spPr>
            <a:xfrm>
              <a:off x="732103" y="498408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B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6403ACF3-05B6-3967-8E4F-ADE7C5AF4BD1}"/>
              </a:ext>
            </a:extLst>
          </p:cNvPr>
          <p:cNvSpPr txBox="1"/>
          <p:nvPr/>
        </p:nvSpPr>
        <p:spPr>
          <a:xfrm>
            <a:off x="185992" y="5568629"/>
            <a:ext cx="1431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NOTES: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7A95B56-D3EC-925C-D9C0-8D0DDA4ABC82}"/>
              </a:ext>
            </a:extLst>
          </p:cNvPr>
          <p:cNvSpPr txBox="1"/>
          <p:nvPr/>
        </p:nvSpPr>
        <p:spPr>
          <a:xfrm>
            <a:off x="1647659" y="5670575"/>
            <a:ext cx="10086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Samples in </a:t>
            </a:r>
            <a:r>
              <a:rPr lang="en-US" sz="2400" b="1" dirty="0">
                <a:solidFill>
                  <a:srgbClr val="C00000"/>
                </a:solidFill>
              </a:rPr>
              <a:t>RED</a:t>
            </a:r>
            <a:r>
              <a:rPr lang="en-US" sz="2400" dirty="0"/>
              <a:t> are the one presented in the article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Current membrane has been horizontally flipped </a:t>
            </a:r>
            <a:r>
              <a:rPr lang="en-US" sz="2400" b="1" u="sng" dirty="0"/>
              <a:t>for presentation purposes </a:t>
            </a:r>
            <a:r>
              <a:rPr lang="en-US" sz="2400" b="1"/>
              <a:t>(compared to </a:t>
            </a:r>
            <a:r>
              <a:rPr lang="en-US" sz="2400" b="1" dirty="0"/>
              <a:t>original folder from IMAGER)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516ED43-CBAB-36FB-370D-9C99805EC739}"/>
              </a:ext>
            </a:extLst>
          </p:cNvPr>
          <p:cNvGrpSpPr/>
          <p:nvPr/>
        </p:nvGrpSpPr>
        <p:grpSpPr>
          <a:xfrm>
            <a:off x="6297247" y="1024575"/>
            <a:ext cx="6168392" cy="3873561"/>
            <a:chOff x="6297247" y="1329375"/>
            <a:chExt cx="6168392" cy="3873561"/>
          </a:xfrm>
        </p:grpSpPr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E09B3F8-EDDA-1426-41D4-4318CEDB4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10" t="4037" r="7754" b="59676"/>
            <a:stretch/>
          </p:blipFill>
          <p:spPr>
            <a:xfrm flipH="1">
              <a:off x="6297247" y="1673490"/>
              <a:ext cx="5497326" cy="3529446"/>
            </a:xfrm>
            <a:prstGeom prst="rect">
              <a:avLst/>
            </a:prstGeom>
          </p:spPr>
        </p:pic>
        <p:sp>
          <p:nvSpPr>
            <p:cNvPr id="99" name="Right Brace 98">
              <a:extLst>
                <a:ext uri="{FF2B5EF4-FFF2-40B4-BE49-F238E27FC236}">
                  <a16:creationId xmlns:a16="http://schemas.microsoft.com/office/drawing/2014/main" id="{61E8468F-7455-4FB3-2598-3F69665C4D31}"/>
                </a:ext>
              </a:extLst>
            </p:cNvPr>
            <p:cNvSpPr/>
            <p:nvPr/>
          </p:nvSpPr>
          <p:spPr>
            <a:xfrm>
              <a:off x="11291660" y="2080183"/>
              <a:ext cx="196794" cy="2965570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723B7E7-BA2D-2A72-680E-93AA2604B715}"/>
                </a:ext>
              </a:extLst>
            </p:cNvPr>
            <p:cNvSpPr txBox="1"/>
            <p:nvPr/>
          </p:nvSpPr>
          <p:spPr>
            <a:xfrm>
              <a:off x="11429627" y="3296410"/>
              <a:ext cx="1036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Total</a:t>
              </a:r>
            </a:p>
            <a:p>
              <a:r>
                <a:rPr lang="en-US" sz="1600" b="1" dirty="0"/>
                <a:t>Protein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857A280-4F4D-76FF-8287-09181674D5E6}"/>
                </a:ext>
              </a:extLst>
            </p:cNvPr>
            <p:cNvSpPr/>
            <p:nvPr/>
          </p:nvSpPr>
          <p:spPr>
            <a:xfrm>
              <a:off x="8417456" y="1803245"/>
              <a:ext cx="1275184" cy="335999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8F584FE-8606-E496-0D60-0CEE2A06D2E1}"/>
                </a:ext>
              </a:extLst>
            </p:cNvPr>
            <p:cNvSpPr txBox="1"/>
            <p:nvPr/>
          </p:nvSpPr>
          <p:spPr>
            <a:xfrm>
              <a:off x="8274715" y="1350818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WT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8AC4F74-042E-3F1D-743D-DFBF4C001A6C}"/>
                </a:ext>
              </a:extLst>
            </p:cNvPr>
            <p:cNvSpPr txBox="1"/>
            <p:nvPr/>
          </p:nvSpPr>
          <p:spPr>
            <a:xfrm>
              <a:off x="9248793" y="1348090"/>
              <a:ext cx="684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TG</a:t>
              </a:r>
              <a:r>
                <a:rPr lang="en-US" b="1" baseline="30000" dirty="0"/>
                <a:t>AC8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84C75F0-637E-C399-A804-1FB6703A9D89}"/>
                </a:ext>
              </a:extLst>
            </p:cNvPr>
            <p:cNvSpPr txBox="1"/>
            <p:nvPr/>
          </p:nvSpPr>
          <p:spPr>
            <a:xfrm>
              <a:off x="10302696" y="1329375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WT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ACD2743-0B68-C071-F08B-C3874C52294E}"/>
                </a:ext>
              </a:extLst>
            </p:cNvPr>
            <p:cNvSpPr txBox="1"/>
            <p:nvPr/>
          </p:nvSpPr>
          <p:spPr>
            <a:xfrm>
              <a:off x="7150056" y="1366378"/>
              <a:ext cx="684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TG</a:t>
              </a:r>
              <a:r>
                <a:rPr lang="en-US" b="1" baseline="30000" dirty="0"/>
                <a:t>AC8</a:t>
              </a: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7E1C2FEB-E757-1C2B-B5B5-74839042CD59}"/>
                </a:ext>
              </a:extLst>
            </p:cNvPr>
            <p:cNvCxnSpPr>
              <a:cxnSpLocks/>
            </p:cNvCxnSpPr>
            <p:nvPr/>
          </p:nvCxnSpPr>
          <p:spPr>
            <a:xfrm>
              <a:off x="6918919" y="1756053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FD3FD5-4743-4161-92AB-EC72564480A2}"/>
                </a:ext>
              </a:extLst>
            </p:cNvPr>
            <p:cNvCxnSpPr>
              <a:cxnSpLocks/>
            </p:cNvCxnSpPr>
            <p:nvPr/>
          </p:nvCxnSpPr>
          <p:spPr>
            <a:xfrm>
              <a:off x="8008241" y="1759313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C5B83C2-7F8D-00D8-D084-4CA75072248C}"/>
                </a:ext>
              </a:extLst>
            </p:cNvPr>
            <p:cNvCxnSpPr>
              <a:cxnSpLocks/>
            </p:cNvCxnSpPr>
            <p:nvPr/>
          </p:nvCxnSpPr>
          <p:spPr>
            <a:xfrm>
              <a:off x="9070992" y="1757257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BBC139E-EA12-1731-CBE8-90D351910C24}"/>
                </a:ext>
              </a:extLst>
            </p:cNvPr>
            <p:cNvCxnSpPr>
              <a:cxnSpLocks/>
            </p:cNvCxnSpPr>
            <p:nvPr/>
          </p:nvCxnSpPr>
          <p:spPr>
            <a:xfrm>
              <a:off x="10072670" y="1758184"/>
              <a:ext cx="1040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396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117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Lubalin 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Perino, Maria Grazia (NIH/NIA/IRP) [C]</dc:creator>
  <cp:lastModifiedBy>Perino, Maria Grazia (NIH/NIA/IRP) [C]</cp:lastModifiedBy>
  <cp:revision>40</cp:revision>
  <dcterms:created xsi:type="dcterms:W3CDTF">2023-01-13T17:21:24Z</dcterms:created>
  <dcterms:modified xsi:type="dcterms:W3CDTF">2023-12-01T16:25:47Z</dcterms:modified>
</cp:coreProperties>
</file>